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D07E-82B9-428F-8AFE-67058F15320E}" type="datetimeFigureOut">
              <a:rPr lang="cs-CZ" smtClean="0"/>
              <a:t>9. 5. 2020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B57E50-F6FC-4DDF-A37E-82739613E334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D07E-82B9-428F-8AFE-67058F15320E}" type="datetimeFigureOut">
              <a:rPr lang="cs-CZ" smtClean="0"/>
              <a:t>9. 5. 2020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7E50-F6FC-4DDF-A37E-82739613E3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D07E-82B9-428F-8AFE-67058F15320E}" type="datetimeFigureOut">
              <a:rPr lang="cs-CZ" smtClean="0"/>
              <a:t>9. 5. 2020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7E50-F6FC-4DDF-A37E-82739613E3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D07E-82B9-428F-8AFE-67058F15320E}" type="datetimeFigureOut">
              <a:rPr lang="cs-CZ" smtClean="0"/>
              <a:t>9. 5. 2020</a:t>
            </a:fld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B57E50-F6FC-4DDF-A37E-82739613E334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D07E-82B9-428F-8AFE-67058F15320E}" type="datetimeFigureOut">
              <a:rPr lang="cs-CZ" smtClean="0"/>
              <a:t>9. 5. 2020</a:t>
            </a:fld>
            <a:endParaRPr lang="cs-CZ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B57E50-F6FC-4DDF-A37E-82739613E33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D07E-82B9-428F-8AFE-67058F15320E}" type="datetimeFigureOut">
              <a:rPr lang="cs-CZ" smtClean="0"/>
              <a:t>9. 5. 2020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B57E50-F6FC-4DDF-A37E-82739613E33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D07E-82B9-428F-8AFE-67058F15320E}" type="datetimeFigureOut">
              <a:rPr lang="cs-CZ" smtClean="0"/>
              <a:t>9. 5. 2020</a:t>
            </a:fld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B57E50-F6FC-4DDF-A37E-82739613E334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D07E-82B9-428F-8AFE-67058F15320E}" type="datetimeFigureOut">
              <a:rPr lang="cs-CZ" smtClean="0"/>
              <a:t>9. 5. 2020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B57E50-F6FC-4DDF-A37E-82739613E33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D07E-82B9-428F-8AFE-67058F15320E}" type="datetimeFigureOut">
              <a:rPr lang="cs-CZ" smtClean="0"/>
              <a:t>9. 5. 2020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B57E50-F6FC-4DDF-A37E-82739613E33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D07E-82B9-428F-8AFE-67058F15320E}" type="datetimeFigureOut">
              <a:rPr lang="cs-CZ" smtClean="0"/>
              <a:t>9. 5. 2020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B57E50-F6FC-4DDF-A37E-82739613E334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D07E-82B9-428F-8AFE-67058F15320E}" type="datetimeFigureOut">
              <a:rPr lang="cs-CZ" smtClean="0"/>
              <a:t>9. 5. 2020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B57E50-F6FC-4DDF-A37E-82739613E334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F72D07E-82B9-428F-8AFE-67058F15320E}" type="datetimeFigureOut">
              <a:rPr lang="cs-CZ" smtClean="0"/>
              <a:t>9. 5. 2020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3B57E50-F6FC-4DDF-A37E-82739613E334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95736" y="2924944"/>
            <a:ext cx="6840760" cy="1109985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Skloňování </a:t>
            </a:r>
            <a:r>
              <a:rPr lang="cs-CZ" sz="4000" dirty="0" smtClean="0"/>
              <a:t>cizích vlastních jmen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52271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476673"/>
            <a:ext cx="7776864" cy="590465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Jména na </a:t>
            </a:r>
            <a:r>
              <a:rPr lang="cs-CZ" sz="2800" b="1" dirty="0" smtClean="0"/>
              <a:t>–e                  Goethe – Goetha, </a:t>
            </a:r>
            <a:r>
              <a:rPr lang="cs-CZ" sz="2800" dirty="0" smtClean="0"/>
              <a:t>koncovky </a:t>
            </a:r>
            <a:r>
              <a:rPr lang="cs-CZ" sz="2800" b="1" dirty="0" smtClean="0"/>
              <a:t>–ho, -mu </a:t>
            </a:r>
            <a:r>
              <a:rPr lang="cs-CZ" sz="2800" dirty="0" err="1" smtClean="0"/>
              <a:t>Heineho</a:t>
            </a:r>
            <a:r>
              <a:rPr lang="cs-CZ" sz="2800" dirty="0" smtClean="0"/>
              <a:t>, </a:t>
            </a:r>
            <a:r>
              <a:rPr lang="cs-CZ" sz="2800" dirty="0" err="1" smtClean="0"/>
              <a:t>Heinemu</a:t>
            </a:r>
            <a:endParaRPr lang="cs-CZ" sz="2800" dirty="0" smtClean="0"/>
          </a:p>
          <a:p>
            <a:pPr marL="18288" indent="0">
              <a:buNone/>
            </a:pPr>
            <a:endParaRPr lang="cs-CZ" sz="2800" dirty="0" smtClean="0"/>
          </a:p>
          <a:p>
            <a:r>
              <a:rPr lang="cs-CZ" sz="2800" dirty="0" smtClean="0"/>
              <a:t>Jména na </a:t>
            </a:r>
            <a:r>
              <a:rPr lang="cs-CZ" sz="2800" b="1" dirty="0" smtClean="0"/>
              <a:t>–i, -y                    </a:t>
            </a:r>
            <a:r>
              <a:rPr lang="cs-CZ" sz="2800" dirty="0" smtClean="0"/>
              <a:t>ve 2. a 4. pádě koncovka </a:t>
            </a:r>
            <a:r>
              <a:rPr lang="cs-CZ" sz="2800" b="1" dirty="0" smtClean="0"/>
              <a:t>–ho</a:t>
            </a:r>
            <a:r>
              <a:rPr lang="cs-CZ" sz="2800" dirty="0" smtClean="0"/>
              <a:t>, ve 3. pádě </a:t>
            </a:r>
            <a:r>
              <a:rPr lang="cs-CZ" sz="2800" b="1" dirty="0" smtClean="0"/>
              <a:t>–mu</a:t>
            </a:r>
            <a:r>
              <a:rPr lang="cs-CZ" sz="2800" dirty="0" smtClean="0"/>
              <a:t>,   v 6. a 7. pádě </a:t>
            </a:r>
            <a:r>
              <a:rPr lang="cs-CZ" sz="2800" b="1" dirty="0" smtClean="0"/>
              <a:t>-m</a:t>
            </a:r>
            <a:r>
              <a:rPr lang="cs-CZ" sz="2800" dirty="0" smtClean="0"/>
              <a:t> např. Verdi – Verdiho, Verdimu, Verdim</a:t>
            </a:r>
          </a:p>
          <a:p>
            <a:endParaRPr lang="cs-CZ" sz="2800" b="1" dirty="0"/>
          </a:p>
          <a:p>
            <a:r>
              <a:rPr lang="cs-CZ" sz="2800" dirty="0" smtClean="0"/>
              <a:t>Jména zakončená na </a:t>
            </a:r>
            <a:r>
              <a:rPr lang="cs-CZ" sz="2800" b="1" dirty="0" smtClean="0"/>
              <a:t>–</a:t>
            </a:r>
            <a:r>
              <a:rPr lang="cs-CZ" sz="2800" b="1" dirty="0" err="1" smtClean="0"/>
              <a:t>us</a:t>
            </a:r>
            <a:r>
              <a:rPr lang="cs-CZ" sz="2800" b="1" dirty="0" smtClean="0"/>
              <a:t>,-os,-es,-as                  PÁN </a:t>
            </a:r>
            <a:r>
              <a:rPr lang="cs-CZ" sz="2800" dirty="0" smtClean="0"/>
              <a:t>–</a:t>
            </a:r>
            <a:r>
              <a:rPr lang="cs-CZ" sz="2800" b="1" dirty="0" smtClean="0"/>
              <a:t> </a:t>
            </a:r>
            <a:r>
              <a:rPr lang="cs-CZ" sz="2800" dirty="0" smtClean="0"/>
              <a:t>Aristoteles – Aristotela</a:t>
            </a:r>
            <a:endParaRPr lang="cs-CZ" sz="2800" b="1" dirty="0"/>
          </a:p>
          <a:p>
            <a:endParaRPr lang="cs-CZ" sz="2800" dirty="0"/>
          </a:p>
        </p:txBody>
      </p:sp>
      <p:sp>
        <p:nvSpPr>
          <p:cNvPr id="4" name="Šipka doprava 3"/>
          <p:cNvSpPr/>
          <p:nvPr/>
        </p:nvSpPr>
        <p:spPr>
          <a:xfrm>
            <a:off x="3181003" y="1045868"/>
            <a:ext cx="1152128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3635524" y="2492896"/>
            <a:ext cx="1194432" cy="48481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6732240" y="4368851"/>
            <a:ext cx="1224136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404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179512" y="1412776"/>
            <a:ext cx="3960440" cy="5256584"/>
          </a:xfrm>
        </p:spPr>
        <p:txBody>
          <a:bodyPr>
            <a:normAutofit/>
          </a:bodyPr>
          <a:lstStyle/>
          <a:p>
            <a:r>
              <a:rPr lang="cs-CZ" sz="2600" dirty="0" smtClean="0"/>
              <a:t>Alexander Graham Bell</a:t>
            </a:r>
          </a:p>
          <a:p>
            <a:r>
              <a:rPr lang="cs-CZ" sz="2600" dirty="0" smtClean="0"/>
              <a:t>William Shakespeare</a:t>
            </a:r>
          </a:p>
          <a:p>
            <a:r>
              <a:rPr lang="cs-CZ" sz="2600" dirty="0" smtClean="0"/>
              <a:t>Giuseppe Verdi</a:t>
            </a:r>
          </a:p>
          <a:p>
            <a:r>
              <a:rPr lang="cs-CZ" sz="2600" dirty="0" smtClean="0"/>
              <a:t>Alfred Nobel</a:t>
            </a:r>
          </a:p>
          <a:p>
            <a:r>
              <a:rPr lang="cs-CZ" sz="2600" dirty="0" smtClean="0"/>
              <a:t>John </a:t>
            </a:r>
            <a:r>
              <a:rPr lang="cs-CZ" sz="2600" dirty="0" err="1" smtClean="0"/>
              <a:t>Wiclif</a:t>
            </a:r>
            <a:endParaRPr lang="cs-CZ" sz="2600" dirty="0" smtClean="0"/>
          </a:p>
          <a:p>
            <a:r>
              <a:rPr lang="cs-CZ" sz="2600" dirty="0" smtClean="0"/>
              <a:t>Thomas Alva Edison</a:t>
            </a:r>
          </a:p>
          <a:p>
            <a:r>
              <a:rPr lang="cs-CZ" sz="2600" dirty="0" err="1" smtClean="0"/>
              <a:t>Roald</a:t>
            </a:r>
            <a:r>
              <a:rPr lang="cs-CZ" sz="2600" dirty="0" smtClean="0"/>
              <a:t> Amundsen</a:t>
            </a:r>
          </a:p>
          <a:p>
            <a:r>
              <a:rPr lang="cs-CZ" sz="2600" dirty="0" smtClean="0"/>
              <a:t>Johannes </a:t>
            </a:r>
            <a:r>
              <a:rPr lang="cs-CZ" sz="2600" dirty="0" err="1" smtClean="0"/>
              <a:t>Gutennberg</a:t>
            </a:r>
            <a:endParaRPr lang="cs-CZ" sz="2600" dirty="0" smtClean="0"/>
          </a:p>
          <a:p>
            <a:r>
              <a:rPr lang="cs-CZ" sz="2600" dirty="0" smtClean="0"/>
              <a:t>Ferdinand </a:t>
            </a:r>
            <a:r>
              <a:rPr lang="cs-CZ" sz="2600" dirty="0" err="1" smtClean="0"/>
              <a:t>Magalhaes</a:t>
            </a:r>
            <a:endParaRPr lang="cs-CZ" sz="2600" dirty="0" smtClean="0"/>
          </a:p>
          <a:p>
            <a:r>
              <a:rPr lang="cs-CZ" sz="2600" dirty="0" smtClean="0"/>
              <a:t>Charles Robert Darwin</a:t>
            </a:r>
            <a:endParaRPr lang="cs-CZ" sz="26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4932040" y="1412776"/>
            <a:ext cx="4032448" cy="5112568"/>
          </a:xfrm>
        </p:spPr>
        <p:txBody>
          <a:bodyPr>
            <a:normAutofit/>
          </a:bodyPr>
          <a:lstStyle/>
          <a:p>
            <a:r>
              <a:rPr lang="cs-CZ" sz="2600" dirty="0" smtClean="0">
                <a:solidFill>
                  <a:srgbClr val="92D050"/>
                </a:solidFill>
              </a:rPr>
              <a:t>Vynálezce knihtisku</a:t>
            </a:r>
          </a:p>
          <a:p>
            <a:r>
              <a:rPr lang="cs-CZ" sz="2600" dirty="0" smtClean="0">
                <a:solidFill>
                  <a:srgbClr val="92D050"/>
                </a:solidFill>
              </a:rPr>
              <a:t>Norský polární badatel</a:t>
            </a:r>
          </a:p>
          <a:p>
            <a:r>
              <a:rPr lang="cs-CZ" sz="2600" dirty="0" smtClean="0">
                <a:solidFill>
                  <a:srgbClr val="92D050"/>
                </a:solidFill>
              </a:rPr>
              <a:t>Náboženský reformátor</a:t>
            </a:r>
          </a:p>
          <a:p>
            <a:r>
              <a:rPr lang="cs-CZ" sz="2600" dirty="0" smtClean="0">
                <a:solidFill>
                  <a:srgbClr val="92D050"/>
                </a:solidFill>
              </a:rPr>
              <a:t>Anglický přírodovědec</a:t>
            </a:r>
          </a:p>
          <a:p>
            <a:r>
              <a:rPr lang="cs-CZ" sz="2600" dirty="0" smtClean="0">
                <a:solidFill>
                  <a:srgbClr val="92D050"/>
                </a:solidFill>
              </a:rPr>
              <a:t>Anglický dramatik</a:t>
            </a:r>
          </a:p>
          <a:p>
            <a:r>
              <a:rPr lang="cs-CZ" sz="2600" dirty="0" smtClean="0">
                <a:solidFill>
                  <a:srgbClr val="92D050"/>
                </a:solidFill>
              </a:rPr>
              <a:t>Portugalský mořeplavec</a:t>
            </a:r>
          </a:p>
          <a:p>
            <a:r>
              <a:rPr lang="cs-CZ" sz="2600" dirty="0" smtClean="0">
                <a:solidFill>
                  <a:srgbClr val="92D050"/>
                </a:solidFill>
              </a:rPr>
              <a:t>Italský skladatel</a:t>
            </a:r>
          </a:p>
          <a:p>
            <a:r>
              <a:rPr lang="cs-CZ" sz="2600" dirty="0" smtClean="0">
                <a:solidFill>
                  <a:srgbClr val="92D050"/>
                </a:solidFill>
              </a:rPr>
              <a:t>Švédský chemik</a:t>
            </a:r>
          </a:p>
          <a:p>
            <a:r>
              <a:rPr lang="cs-CZ" sz="2600" dirty="0" smtClean="0">
                <a:solidFill>
                  <a:srgbClr val="92D050"/>
                </a:solidFill>
              </a:rPr>
              <a:t>Vynálezce žárovky</a:t>
            </a:r>
          </a:p>
          <a:p>
            <a:r>
              <a:rPr lang="cs-CZ" sz="2600" dirty="0" smtClean="0">
                <a:solidFill>
                  <a:srgbClr val="92D050"/>
                </a:solidFill>
              </a:rPr>
              <a:t>Americký fyzik</a:t>
            </a:r>
            <a:endParaRPr lang="cs-CZ" sz="2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2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28" y="404664"/>
            <a:ext cx="691276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43608" y="5678296"/>
            <a:ext cx="3009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Jean </a:t>
            </a:r>
            <a:r>
              <a:rPr lang="cs-CZ" sz="2000" dirty="0" err="1" smtClean="0"/>
              <a:t>Baptiste</a:t>
            </a:r>
            <a:r>
              <a:rPr lang="cs-CZ" sz="2000" dirty="0" smtClean="0"/>
              <a:t> </a:t>
            </a:r>
            <a:r>
              <a:rPr lang="cs-CZ" sz="2000" dirty="0" err="1" smtClean="0"/>
              <a:t>Poquelin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427984" y="5687312"/>
            <a:ext cx="1503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Lakomec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773605" y="5688715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 smtClean="0"/>
              <a:t>Moliére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7586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78" y="1700808"/>
            <a:ext cx="5371765" cy="464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536" y="805933"/>
            <a:ext cx="25442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/>
              <a:t>Anglický dramatik</a:t>
            </a:r>
            <a:endParaRPr lang="cs-CZ" sz="2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635896" y="805932"/>
            <a:ext cx="19094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/>
              <a:t>Romeo a Julie</a:t>
            </a:r>
            <a:endParaRPr lang="cs-CZ" sz="2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084168" y="823032"/>
            <a:ext cx="27217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/>
              <a:t>Wiliam Shakespeare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08271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VÃ½sledek obrÃ¡zku pro tolsto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3585998" cy="512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644007" y="1628800"/>
            <a:ext cx="42066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 smtClean="0"/>
              <a:t>Představitel ruského realismu</a:t>
            </a:r>
            <a:endParaRPr lang="cs-CZ" sz="2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44008" y="2852936"/>
            <a:ext cx="19055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 smtClean="0"/>
              <a:t>Vojna a mír</a:t>
            </a:r>
            <a:endParaRPr lang="cs-CZ" sz="2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44008" y="4076491"/>
            <a:ext cx="33738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200" dirty="0" smtClean="0"/>
              <a:t>Lev Nikolajevič Tolstoj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71885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3600400" cy="54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23211" y="1427014"/>
            <a:ext cx="4520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 smtClean="0"/>
              <a:t>Další představitel ruského realismu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23211" y="2609457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 smtClean="0"/>
              <a:t>Zločin a trest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23211" y="3770713"/>
            <a:ext cx="4097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err="1" smtClean="0"/>
              <a:t>Fjodor</a:t>
            </a:r>
            <a:r>
              <a:rPr lang="cs-CZ" sz="2000" dirty="0" smtClean="0"/>
              <a:t> Michajlovič </a:t>
            </a:r>
            <a:r>
              <a:rPr lang="cs-CZ" sz="2000" dirty="0" err="1" smtClean="0"/>
              <a:t>Dostojevskij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7180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Ã½sledek obrÃ¡zku pro jules ver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3096344" cy="433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20292405">
            <a:off x="128453" y="1631475"/>
            <a:ext cx="552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Francouzský spisovatel dobrodružné literatury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 rot="20241088">
            <a:off x="1430052" y="2842317"/>
            <a:ext cx="3180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Cesta klem světa za 80 dní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 rot="20247415">
            <a:off x="2651557" y="3884219"/>
            <a:ext cx="1460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Jules</a:t>
            </a:r>
            <a:r>
              <a:rPr lang="cs-CZ" sz="2000" dirty="0" smtClean="0"/>
              <a:t> Verne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9651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Ã½sledek obrÃ¡zku pro caes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498781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9552" y="5965249"/>
            <a:ext cx="2550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První římský císař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635896" y="5965249"/>
            <a:ext cx="241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 smtClean="0"/>
              <a:t>„Kostky jsou vrženy“</a:t>
            </a:r>
            <a:endParaRPr lang="cs-CZ" sz="2000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6660232" y="5941178"/>
            <a:ext cx="1960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Julius Caesar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0603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20264" y="1300118"/>
            <a:ext cx="1055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Verdi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08778" y="2839430"/>
            <a:ext cx="163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Homér</a:t>
            </a:r>
            <a:endParaRPr lang="cs-CZ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864459" y="2316210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Čechov</a:t>
            </a:r>
            <a:endParaRPr lang="cs-CZ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924955" y="4415626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Čajkovskij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697567" y="899428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Nero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644008" y="4077072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Gándhí</a:t>
            </a:r>
            <a:endParaRPr lang="cs-CZ" sz="2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616315" y="1099483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Goethe</a:t>
            </a:r>
            <a:endParaRPr lang="cs-CZ" sz="2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874398" y="3284984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Debussy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699791" y="5538441"/>
            <a:ext cx="163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Herodotos</a:t>
            </a:r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393496" y="5157192"/>
            <a:ext cx="20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Démosthenés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5209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344860"/>
            <a:ext cx="8568952" cy="4104455"/>
          </a:xfrm>
        </p:spPr>
        <p:txBody>
          <a:bodyPr>
            <a:noAutofit/>
          </a:bodyPr>
          <a:lstStyle/>
          <a:p>
            <a:r>
              <a:rPr lang="cs-CZ" sz="2800" dirty="0" smtClean="0"/>
              <a:t>Fleming (pán), </a:t>
            </a:r>
            <a:r>
              <a:rPr lang="cs-CZ" sz="2800" dirty="0" err="1" smtClean="0"/>
              <a:t>Mickiewicz</a:t>
            </a:r>
            <a:r>
              <a:rPr lang="cs-CZ" sz="2800" dirty="0" smtClean="0"/>
              <a:t> (muž), </a:t>
            </a:r>
            <a:r>
              <a:rPr lang="cs-CZ" sz="2800" dirty="0" err="1" smtClean="0"/>
              <a:t>Zola</a:t>
            </a:r>
            <a:r>
              <a:rPr lang="cs-CZ" sz="2800" dirty="0" smtClean="0"/>
              <a:t> (předseda)</a:t>
            </a:r>
          </a:p>
          <a:p>
            <a:endParaRPr lang="cs-CZ" sz="2800" dirty="0"/>
          </a:p>
          <a:p>
            <a:r>
              <a:rPr lang="cs-CZ" sz="2800" dirty="0" smtClean="0"/>
              <a:t>Mužská zakončená na </a:t>
            </a:r>
            <a:r>
              <a:rPr lang="cs-CZ" sz="2800" b="1" dirty="0" smtClean="0"/>
              <a:t>–s,-z,-c,-x                MUŽ</a:t>
            </a:r>
          </a:p>
          <a:p>
            <a:pPr marL="18288" indent="0">
              <a:buNone/>
            </a:pPr>
            <a:endParaRPr lang="cs-CZ" sz="2800" b="1" dirty="0" smtClean="0"/>
          </a:p>
          <a:p>
            <a:r>
              <a:rPr lang="cs-CZ" sz="2800" dirty="0" smtClean="0"/>
              <a:t>Osobní jména na </a:t>
            </a:r>
            <a:r>
              <a:rPr lang="cs-CZ" sz="2800" b="1" dirty="0" smtClean="0"/>
              <a:t>–o                 </a:t>
            </a:r>
            <a:r>
              <a:rPr lang="cs-CZ" sz="2800" b="1" dirty="0" err="1" smtClean="0"/>
              <a:t>Michelangelo</a:t>
            </a:r>
            <a:r>
              <a:rPr lang="cs-CZ" sz="2800" b="1" dirty="0" smtClean="0"/>
              <a:t> – </a:t>
            </a:r>
            <a:r>
              <a:rPr lang="cs-CZ" sz="2800" b="1" dirty="0" err="1" smtClean="0"/>
              <a:t>Michelangela</a:t>
            </a:r>
            <a:r>
              <a:rPr lang="cs-CZ" sz="2800" b="1" dirty="0" smtClean="0"/>
              <a:t> (pán)</a:t>
            </a:r>
            <a:endParaRPr lang="cs-CZ" sz="28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77240" y="4653136"/>
            <a:ext cx="7899216" cy="1728192"/>
          </a:xfrm>
        </p:spPr>
        <p:txBody>
          <a:bodyPr/>
          <a:lstStyle/>
          <a:p>
            <a:r>
              <a:rPr lang="cs-CZ" sz="3200" b="1" dirty="0" smtClean="0">
                <a:solidFill>
                  <a:srgbClr val="92D050"/>
                </a:solidFill>
              </a:rPr>
              <a:t>Cizí vlastní jména </a:t>
            </a:r>
            <a:r>
              <a:rPr lang="cs-CZ" sz="3200" dirty="0" smtClean="0">
                <a:solidFill>
                  <a:srgbClr val="92D050"/>
                </a:solidFill>
              </a:rPr>
              <a:t>se zařazují ke vzorům podle rodu a zakončení v 2. pádě (podobně jako slova domácí)</a:t>
            </a:r>
            <a:endParaRPr lang="cs-CZ" sz="3200" dirty="0">
              <a:solidFill>
                <a:srgbClr val="92D050"/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6012160" y="1988840"/>
            <a:ext cx="864096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3976514" y="3010136"/>
            <a:ext cx="97840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468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Živl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145</TotalTime>
  <Words>243</Words>
  <Application>Microsoft Office PowerPoint</Application>
  <PresentationFormat>Předvádění na obrazovce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Živly</vt:lpstr>
      <vt:lpstr>Skloňování cizích vlastních jmen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Cizí vlastní jména se zařazují ke vzorům podle rodu a zakončení v 2. pádě (podobně jako slova domácí)</vt:lpstr>
      <vt:lpstr>Prezentace aplikace PowerPoint</vt:lpstr>
      <vt:lpstr>Prezentace aplikace PowerPoint</vt:lpstr>
    </vt:vector>
  </TitlesOfParts>
  <Company>Česká pošta s.p.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Radana Mejzlíková</dc:creator>
  <cp:lastModifiedBy>Radana Mejzlíková</cp:lastModifiedBy>
  <cp:revision>15</cp:revision>
  <dcterms:created xsi:type="dcterms:W3CDTF">2018-09-28T19:47:30Z</dcterms:created>
  <dcterms:modified xsi:type="dcterms:W3CDTF">2020-05-09T14:35:22Z</dcterms:modified>
</cp:coreProperties>
</file>