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80" r:id="rId3"/>
    <p:sldId id="282" r:id="rId4"/>
    <p:sldId id="283" r:id="rId5"/>
    <p:sldId id="284" r:id="rId6"/>
    <p:sldId id="28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180F2-4C36-45A1-9965-A39C69028CB9}" type="datetimeFigureOut">
              <a:rPr lang="cs-CZ" smtClean="0"/>
              <a:pPr/>
              <a:t>9. 4. 2020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EA364-DD19-4EA3-8506-C73E6D7ED2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118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D7B6-3B63-4C96-AF1E-57D052A26F1B}" type="datetimeFigureOut">
              <a:rPr lang="cs-CZ" smtClean="0"/>
              <a:pPr/>
              <a:t>9. 4. 2020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1AA2-1B26-4F89-B9F9-30576F2FC2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D7B6-3B63-4C96-AF1E-57D052A26F1B}" type="datetimeFigureOut">
              <a:rPr lang="cs-CZ" smtClean="0"/>
              <a:pPr/>
              <a:t>9. 4. 2020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1AA2-1B26-4F89-B9F9-30576F2FC2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D7B6-3B63-4C96-AF1E-57D052A26F1B}" type="datetimeFigureOut">
              <a:rPr lang="cs-CZ" smtClean="0"/>
              <a:pPr/>
              <a:t>9. 4. 2020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1AA2-1B26-4F89-B9F9-30576F2FC2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D7B6-3B63-4C96-AF1E-57D052A26F1B}" type="datetimeFigureOut">
              <a:rPr lang="cs-CZ" smtClean="0"/>
              <a:pPr/>
              <a:t>9. 4. 2020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1AA2-1B26-4F89-B9F9-30576F2FC2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D7B6-3B63-4C96-AF1E-57D052A26F1B}" type="datetimeFigureOut">
              <a:rPr lang="cs-CZ" smtClean="0"/>
              <a:pPr/>
              <a:t>9. 4. 2020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1AA2-1B26-4F89-B9F9-30576F2FC2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D7B6-3B63-4C96-AF1E-57D052A26F1B}" type="datetimeFigureOut">
              <a:rPr lang="cs-CZ" smtClean="0"/>
              <a:pPr/>
              <a:t>9. 4. 2020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1AA2-1B26-4F89-B9F9-30576F2FC2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D7B6-3B63-4C96-AF1E-57D052A26F1B}" type="datetimeFigureOut">
              <a:rPr lang="cs-CZ" smtClean="0"/>
              <a:pPr/>
              <a:t>9. 4. 2020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1AA2-1B26-4F89-B9F9-30576F2FC2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D7B6-3B63-4C96-AF1E-57D052A26F1B}" type="datetimeFigureOut">
              <a:rPr lang="cs-CZ" smtClean="0"/>
              <a:pPr/>
              <a:t>9. 4. 2020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1AA2-1B26-4F89-B9F9-30576F2FC2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D7B6-3B63-4C96-AF1E-57D052A26F1B}" type="datetimeFigureOut">
              <a:rPr lang="cs-CZ" smtClean="0"/>
              <a:pPr/>
              <a:t>9. 4. 2020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1AA2-1B26-4F89-B9F9-30576F2FC2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D7B6-3B63-4C96-AF1E-57D052A26F1B}" type="datetimeFigureOut">
              <a:rPr lang="cs-CZ" smtClean="0"/>
              <a:pPr/>
              <a:t>9. 4. 2020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1AA2-1B26-4F89-B9F9-30576F2FC2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D7B6-3B63-4C96-AF1E-57D052A26F1B}" type="datetimeFigureOut">
              <a:rPr lang="cs-CZ" smtClean="0"/>
              <a:pPr/>
              <a:t>9. 4. 2020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1AA2-1B26-4F89-B9F9-30576F2FC2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FD7B6-3B63-4C96-AF1E-57D052A26F1B}" type="datetimeFigureOut">
              <a:rPr lang="cs-CZ" smtClean="0"/>
              <a:pPr/>
              <a:t>9. 4. 2020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81AA2-1B26-4F89-B9F9-30576F2FC27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Funkční styly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</a:rPr>
              <a:t>1. </a:t>
            </a:r>
            <a:r>
              <a:rPr lang="cs-CZ" sz="4000" b="1" dirty="0" smtClean="0">
                <a:solidFill>
                  <a:srgbClr val="FF0000"/>
                </a:solidFill>
              </a:rPr>
              <a:t>Funkční </a:t>
            </a:r>
            <a:r>
              <a:rPr lang="cs-CZ" sz="4000" b="1" dirty="0">
                <a:solidFill>
                  <a:srgbClr val="FF0000"/>
                </a:solidFill>
              </a:rPr>
              <a:t>styl </a:t>
            </a:r>
            <a:r>
              <a:rPr lang="cs-CZ" sz="4000" b="1" dirty="0" smtClean="0">
                <a:solidFill>
                  <a:srgbClr val="FF0000"/>
                </a:solidFill>
              </a:rPr>
              <a:t>– </a:t>
            </a:r>
            <a:r>
              <a:rPr lang="cs-CZ" sz="4000" b="1" dirty="0" err="1" smtClean="0">
                <a:solidFill>
                  <a:srgbClr val="FF0000"/>
                </a:solidFill>
              </a:rPr>
              <a:t>prostěsdělovací</a:t>
            </a:r>
            <a:endParaRPr lang="cs-CZ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Běžné dorozumívání, komunikace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dirty="0"/>
              <a:t>S</a:t>
            </a:r>
            <a:r>
              <a:rPr lang="cs-CZ" sz="2400" b="1" dirty="0" smtClean="0"/>
              <a:t>lovní zásoba </a:t>
            </a:r>
            <a:r>
              <a:rPr lang="cs-CZ" sz="2400" dirty="0" smtClean="0"/>
              <a:t>–</a:t>
            </a:r>
            <a:r>
              <a:rPr lang="cs-CZ" sz="2400" b="1" dirty="0" smtClean="0"/>
              <a:t> </a:t>
            </a:r>
            <a:r>
              <a:rPr lang="cs-CZ" sz="2400" dirty="0" smtClean="0"/>
              <a:t>užívají </a:t>
            </a:r>
            <a:r>
              <a:rPr lang="cs-CZ" sz="2400" dirty="0"/>
              <a:t>se běžná slova, naopak neužívají slova knižní a zastaralá, </a:t>
            </a:r>
            <a:r>
              <a:rPr lang="cs-CZ" sz="2400" dirty="0" smtClean="0"/>
              <a:t>	odborné názvy </a:t>
            </a:r>
            <a:r>
              <a:rPr lang="cs-CZ" sz="2400" dirty="0" smtClean="0"/>
              <a:t>atd.</a:t>
            </a: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dirty="0"/>
              <a:t>Ž</a:t>
            </a:r>
            <a:r>
              <a:rPr lang="cs-CZ" sz="2400" b="1" dirty="0" smtClean="0"/>
              <a:t>ánry</a:t>
            </a:r>
            <a:r>
              <a:rPr lang="cs-CZ" sz="2400" dirty="0" smtClean="0"/>
              <a:t>: vypravování, telefonát, </a:t>
            </a:r>
            <a:r>
              <a:rPr lang="cs-CZ" sz="2400" dirty="0" err="1" smtClean="0"/>
              <a:t>sms</a:t>
            </a:r>
            <a:r>
              <a:rPr lang="cs-CZ" sz="2400" dirty="0" smtClean="0"/>
              <a:t>, email, dopis</a:t>
            </a:r>
          </a:p>
        </p:txBody>
      </p:sp>
    </p:spTree>
    <p:extLst>
      <p:ext uri="{BB962C8B-B14F-4D97-AF65-F5344CB8AC3E}">
        <p14:creationId xmlns:p14="http://schemas.microsoft.com/office/powerpoint/2010/main" val="108904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</a:rPr>
              <a:t>2. funkční styl </a:t>
            </a:r>
            <a:r>
              <a:rPr lang="cs-CZ" sz="4000" b="1" dirty="0" smtClean="0">
                <a:solidFill>
                  <a:srgbClr val="FF0000"/>
                </a:solidFill>
              </a:rPr>
              <a:t>– odborný</a:t>
            </a:r>
          </a:p>
          <a:p>
            <a:pPr marL="0" indent="0">
              <a:buNone/>
            </a:pPr>
            <a:endParaRPr lang="cs-CZ" sz="4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V</a:t>
            </a:r>
            <a:r>
              <a:rPr lang="cs-CZ" sz="2400" dirty="0"/>
              <a:t> technice, vědě = všude tam, kde je </a:t>
            </a:r>
            <a:r>
              <a:rPr lang="cs-CZ" sz="2400" dirty="0" smtClean="0"/>
              <a:t>potřeba </a:t>
            </a:r>
            <a:r>
              <a:rPr lang="cs-CZ" sz="2400" dirty="0"/>
              <a:t>se vyjadřovat </a:t>
            </a:r>
            <a:r>
              <a:rPr lang="cs-CZ" sz="2400" dirty="0" smtClean="0"/>
              <a:t>	přesně, o </a:t>
            </a:r>
            <a:r>
              <a:rPr lang="cs-CZ" sz="2400" dirty="0"/>
              <a:t>složitých věcech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Slovní zásoba </a:t>
            </a:r>
            <a:r>
              <a:rPr lang="cs-CZ" sz="2400" dirty="0" smtClean="0"/>
              <a:t>- </a:t>
            </a:r>
            <a:r>
              <a:rPr lang="cs-CZ" sz="2400" dirty="0"/>
              <a:t>užití odborného názvosloví, např. molekula, </a:t>
            </a:r>
            <a:r>
              <a:rPr lang="cs-CZ" sz="2400" dirty="0" smtClean="0"/>
              <a:t>tepelný, šum</a:t>
            </a:r>
            <a:r>
              <a:rPr lang="cs-CZ" sz="2400" dirty="0"/>
              <a:t>, syntax, </a:t>
            </a:r>
            <a:r>
              <a:rPr lang="cs-CZ" sz="2400" dirty="0" smtClean="0"/>
              <a:t>lexikum, užity </a:t>
            </a:r>
            <a:r>
              <a:rPr lang="cs-CZ" sz="2400" dirty="0"/>
              <a:t>výrazy profesní </a:t>
            </a:r>
            <a:r>
              <a:rPr lang="cs-CZ" sz="2400" dirty="0" smtClean="0"/>
              <a:t>mluvy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Nejčastější </a:t>
            </a:r>
            <a:r>
              <a:rPr lang="cs-CZ" sz="2400" b="1" dirty="0"/>
              <a:t>žánry</a:t>
            </a:r>
            <a:r>
              <a:rPr lang="cs-CZ" sz="2400" dirty="0"/>
              <a:t>: přednáška, </a:t>
            </a:r>
            <a:r>
              <a:rPr lang="cs-CZ" sz="2400" dirty="0" smtClean="0"/>
              <a:t>výklad, úvaha, </a:t>
            </a:r>
            <a:r>
              <a:rPr lang="cs-CZ" sz="2400" dirty="0"/>
              <a:t>referát, výpisky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92436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4300" b="1" dirty="0">
                <a:solidFill>
                  <a:srgbClr val="FF0000"/>
                </a:solidFill>
              </a:rPr>
              <a:t>3. </a:t>
            </a:r>
            <a:r>
              <a:rPr lang="cs-CZ" sz="4300" b="1" dirty="0" smtClean="0">
                <a:solidFill>
                  <a:srgbClr val="FF0000"/>
                </a:solidFill>
              </a:rPr>
              <a:t>Funkční styl – publicistický</a:t>
            </a:r>
            <a:endParaRPr lang="cs-CZ" sz="43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V</a:t>
            </a:r>
            <a:r>
              <a:rPr lang="cs-CZ" sz="2400" dirty="0"/>
              <a:t> novinách, časopisech, řečnických projevech, na internetu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S</a:t>
            </a:r>
            <a:r>
              <a:rPr lang="cs-CZ" sz="2400" dirty="0" smtClean="0"/>
              <a:t>naží </a:t>
            </a:r>
            <a:r>
              <a:rPr lang="cs-CZ" sz="2400" dirty="0"/>
              <a:t>se navodit kontakt s adresátem – např. </a:t>
            </a:r>
            <a:r>
              <a:rPr lang="cs-CZ" sz="2400" dirty="0" smtClean="0"/>
              <a:t>oslovením, </a:t>
            </a:r>
            <a:r>
              <a:rPr lang="cs-CZ" sz="2400" dirty="0"/>
              <a:t>dojmem dialogu </a:t>
            </a:r>
            <a:r>
              <a:rPr lang="cs-CZ" sz="2400" i="1" dirty="0" smtClean="0"/>
              <a:t>(</a:t>
            </a:r>
            <a:r>
              <a:rPr lang="cs-CZ" sz="2400" i="1" dirty="0"/>
              <a:t>zkuste se podívat, zamysleme se)</a:t>
            </a:r>
          </a:p>
          <a:p>
            <a:pPr marL="0" indent="0">
              <a:buNone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dirty="0" smtClean="0"/>
              <a:t>Slovní zásoba</a:t>
            </a:r>
            <a:endParaRPr lang="cs-CZ" sz="2400" b="1" dirty="0"/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- </a:t>
            </a:r>
            <a:r>
              <a:rPr lang="cs-CZ" sz="2000" dirty="0"/>
              <a:t>kontaktové prostředky – učiňme, podívejme se</a:t>
            </a:r>
          </a:p>
          <a:p>
            <a:pPr marL="0" indent="0">
              <a:buNone/>
            </a:pPr>
            <a:r>
              <a:rPr lang="cs-CZ" sz="2000" dirty="0"/>
              <a:t>	- obrazná pojmenování – metafory, metonymie, přirovnání atd.</a:t>
            </a:r>
          </a:p>
          <a:p>
            <a:pPr marL="0" indent="0">
              <a:buNone/>
            </a:pPr>
            <a:r>
              <a:rPr lang="cs-CZ" sz="2000" dirty="0"/>
              <a:t>	- módní slova – mapovat, transformovat, časový </a:t>
            </a:r>
            <a:r>
              <a:rPr lang="cs-CZ" sz="2000" dirty="0" smtClean="0"/>
              <a:t>horizont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	- frazémy – přísloví, </a:t>
            </a:r>
            <a:r>
              <a:rPr lang="cs-CZ" sz="2000" dirty="0" smtClean="0"/>
              <a:t>pořekadla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dirty="0"/>
              <a:t>Ž</a:t>
            </a:r>
            <a:r>
              <a:rPr lang="cs-CZ" sz="2400" b="1" dirty="0" smtClean="0"/>
              <a:t>ánry</a:t>
            </a:r>
            <a:r>
              <a:rPr lang="cs-CZ" sz="2400" b="1" dirty="0"/>
              <a:t>: </a:t>
            </a:r>
            <a:r>
              <a:rPr lang="cs-CZ" sz="2400" dirty="0"/>
              <a:t>zpráva, oznámení, interview, kritika, recenze, reklama, </a:t>
            </a:r>
            <a:r>
              <a:rPr lang="cs-CZ" sz="2400" dirty="0" smtClean="0"/>
              <a:t>	</a:t>
            </a:r>
            <a:r>
              <a:rPr lang="cs-CZ" sz="2400" dirty="0" smtClean="0"/>
              <a:t>    fejeton</a:t>
            </a:r>
            <a:r>
              <a:rPr lang="cs-CZ" sz="2400" dirty="0"/>
              <a:t>, sloupek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80965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</a:rPr>
              <a:t>4. </a:t>
            </a:r>
            <a:r>
              <a:rPr lang="cs-CZ" sz="4000" b="1" dirty="0" smtClean="0">
                <a:solidFill>
                  <a:srgbClr val="FF0000"/>
                </a:solidFill>
              </a:rPr>
              <a:t>Funkční styl – administrativní</a:t>
            </a:r>
          </a:p>
          <a:p>
            <a:pPr marL="0" indent="0">
              <a:buNone/>
            </a:pPr>
            <a:endParaRPr lang="cs-CZ" sz="4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Projevy ve styku pracovním, administrativním a obchodním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dirty="0" smtClean="0"/>
              <a:t>Slovní zásoba</a:t>
            </a:r>
            <a:r>
              <a:rPr lang="cs-CZ" sz="2400" b="1" dirty="0" smtClean="0"/>
              <a:t> </a:t>
            </a:r>
            <a:r>
              <a:rPr lang="cs-CZ" sz="2400" dirty="0"/>
              <a:t>– administrativní výrazy (</a:t>
            </a:r>
            <a:r>
              <a:rPr lang="cs-CZ" sz="2400" dirty="0" smtClean="0"/>
              <a:t>účtujeme, fakturujeme</a:t>
            </a:r>
            <a:r>
              <a:rPr lang="cs-CZ" sz="2400" dirty="0"/>
              <a:t>, daň, splátka) + výrazy daného </a:t>
            </a:r>
            <a:r>
              <a:rPr lang="cs-CZ" sz="2400" dirty="0" smtClean="0"/>
              <a:t>oboru (ze </a:t>
            </a:r>
            <a:r>
              <a:rPr lang="cs-CZ" sz="2400" dirty="0" smtClean="0"/>
              <a:t>stavitelství</a:t>
            </a:r>
            <a:r>
              <a:rPr lang="cs-CZ" sz="2400" dirty="0"/>
              <a:t>, zemědělství atd</a:t>
            </a:r>
            <a:r>
              <a:rPr lang="cs-CZ" sz="2400" dirty="0" smtClean="0"/>
              <a:t>.)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dirty="0" smtClean="0"/>
              <a:t>Žánry:</a:t>
            </a:r>
            <a:r>
              <a:rPr lang="cs-CZ" sz="2400" dirty="0" smtClean="0"/>
              <a:t> </a:t>
            </a:r>
            <a:r>
              <a:rPr lang="cs-CZ" sz="2400" dirty="0"/>
              <a:t>strukturovaný </a:t>
            </a:r>
            <a:r>
              <a:rPr lang="cs-CZ" sz="2400" dirty="0" smtClean="0"/>
              <a:t>životopis, </a:t>
            </a:r>
            <a:r>
              <a:rPr lang="cs-CZ" sz="2400" dirty="0"/>
              <a:t>dotazník, </a:t>
            </a:r>
            <a:r>
              <a:rPr lang="cs-CZ" sz="2400" dirty="0" smtClean="0"/>
              <a:t>školní </a:t>
            </a:r>
            <a:r>
              <a:rPr lang="cs-CZ" sz="2400" dirty="0"/>
              <a:t>vysvědčení, inventární </a:t>
            </a:r>
            <a:r>
              <a:rPr lang="cs-CZ" sz="2400" dirty="0" smtClean="0"/>
              <a:t>seznamy, </a:t>
            </a:r>
            <a:r>
              <a:rPr lang="cs-CZ" sz="2400" dirty="0" smtClean="0"/>
              <a:t>úřední dopis</a:t>
            </a:r>
            <a:endParaRPr lang="cs-CZ" sz="2400" dirty="0"/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99081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</a:rPr>
              <a:t>5. </a:t>
            </a:r>
            <a:r>
              <a:rPr lang="cs-CZ" sz="4000" b="1" dirty="0" smtClean="0">
                <a:solidFill>
                  <a:srgbClr val="FF0000"/>
                </a:solidFill>
              </a:rPr>
              <a:t>Funkční styl – umělecký </a:t>
            </a:r>
            <a:endParaRPr lang="cs-CZ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U</a:t>
            </a:r>
            <a:r>
              <a:rPr lang="cs-CZ" sz="2400" dirty="0" smtClean="0"/>
              <a:t>rčený </a:t>
            </a:r>
            <a:r>
              <a:rPr lang="cs-CZ" sz="2400" dirty="0"/>
              <a:t>pro uměleckou </a:t>
            </a:r>
            <a:r>
              <a:rPr lang="cs-CZ" sz="2400" dirty="0" smtClean="0"/>
              <a:t>literaturu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Hlavní funkce estetická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dirty="0" smtClean="0"/>
              <a:t>Slovní zásoba</a:t>
            </a:r>
            <a:r>
              <a:rPr lang="cs-CZ" sz="2400" b="1" dirty="0" smtClean="0"/>
              <a:t> </a:t>
            </a:r>
            <a:r>
              <a:rPr lang="cs-CZ" sz="2400" dirty="0"/>
              <a:t>- záleží na autorovi, mohou být </a:t>
            </a:r>
            <a:r>
              <a:rPr lang="cs-CZ" sz="2400" dirty="0" smtClean="0"/>
              <a:t>slova nářeční</a:t>
            </a:r>
            <a:r>
              <a:rPr lang="cs-CZ" sz="2400" dirty="0"/>
              <a:t>, </a:t>
            </a:r>
            <a:r>
              <a:rPr lang="cs-CZ" sz="2400" dirty="0" smtClean="0"/>
              <a:t>spisovná</a:t>
            </a:r>
            <a:r>
              <a:rPr lang="cs-CZ" sz="2400" dirty="0" smtClean="0"/>
              <a:t>, nespisovná, </a:t>
            </a:r>
            <a:r>
              <a:rPr lang="cs-CZ" sz="2400" dirty="0"/>
              <a:t>termíny, archaismy...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dirty="0" smtClean="0"/>
              <a:t>Žánry</a:t>
            </a:r>
            <a:r>
              <a:rPr lang="cs-CZ" sz="2400" b="1" dirty="0"/>
              <a:t>: </a:t>
            </a:r>
            <a:r>
              <a:rPr lang="cs-CZ" sz="2400" dirty="0"/>
              <a:t>fejeton, esej, literatura faktu, reportáž</a:t>
            </a:r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32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</TotalTime>
  <Words>138</Words>
  <Application>Microsoft Office PowerPoint</Application>
  <PresentationFormat>Předvádění na obrazovce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Funkční styly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SŠ a VOŠ cestovního ruchu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 Elton Kesey</dc:title>
  <dc:creator>pkriz</dc:creator>
  <cp:lastModifiedBy>Radana Mejzlíková</cp:lastModifiedBy>
  <cp:revision>42</cp:revision>
  <dcterms:created xsi:type="dcterms:W3CDTF">2013-01-04T10:43:36Z</dcterms:created>
  <dcterms:modified xsi:type="dcterms:W3CDTF">2020-04-09T07:27:35Z</dcterms:modified>
</cp:coreProperties>
</file>