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CE4CD2F-BAF4-4311-9842-B1A354DA16DF}" type="datetimeFigureOut">
              <a:rPr lang="cs-CZ" smtClean="0"/>
              <a:t>12.03.2020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5FEC958-EEF9-4F64-969D-85A16489FC8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4608512" cy="136879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Přelom 18. a 19. </a:t>
            </a:r>
            <a:r>
              <a:rPr lang="cs-CZ" sz="2800" dirty="0"/>
              <a:t>s</a:t>
            </a:r>
            <a:r>
              <a:rPr lang="cs-CZ" sz="2800" dirty="0" smtClean="0"/>
              <a:t>toletí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9600" dirty="0" smtClean="0">
                <a:solidFill>
                  <a:srgbClr val="FF0000"/>
                </a:solidFill>
                <a:latin typeface="AR DECODE" panose="02000000000000000000" pitchFamily="2" charset="0"/>
              </a:rPr>
              <a:t>Romantismus</a:t>
            </a:r>
            <a:endParaRPr lang="cs-CZ" sz="9600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Alexandr Sergejevič </a:t>
            </a:r>
            <a:r>
              <a:rPr lang="cs-CZ" sz="2800" b="1" dirty="0" smtClean="0"/>
              <a:t>PUŠKIN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/>
          </a:p>
          <a:p>
            <a:r>
              <a:rPr lang="cs-CZ" sz="2000" i="1" dirty="0" smtClean="0"/>
              <a:t>     </a:t>
            </a:r>
            <a:r>
              <a:rPr lang="cs-CZ" sz="2000" b="1" i="1" dirty="0" smtClean="0"/>
              <a:t>Evžen </a:t>
            </a:r>
            <a:r>
              <a:rPr lang="cs-CZ" sz="2000" b="1" i="1" dirty="0" smtClean="0"/>
              <a:t>Oněgin </a:t>
            </a:r>
            <a:r>
              <a:rPr lang="cs-CZ" sz="2000" dirty="0" smtClean="0"/>
              <a:t>(</a:t>
            </a:r>
            <a:r>
              <a:rPr lang="cs-CZ" sz="2000" dirty="0" smtClean="0"/>
              <a:t>ukázka</a:t>
            </a:r>
            <a:r>
              <a:rPr lang="cs-CZ" sz="2000" dirty="0" smtClean="0"/>
              <a:t>)</a:t>
            </a:r>
            <a:endParaRPr lang="cs-CZ" sz="2000" b="1" i="1" dirty="0" smtClean="0"/>
          </a:p>
          <a:p>
            <a:r>
              <a:rPr lang="cs-CZ" sz="2000" b="1" i="1" dirty="0"/>
              <a:t> </a:t>
            </a:r>
            <a:r>
              <a:rPr lang="cs-CZ" sz="2000" b="1" i="1" dirty="0" smtClean="0"/>
              <a:t>    </a:t>
            </a:r>
          </a:p>
          <a:p>
            <a:r>
              <a:rPr lang="cs-CZ" sz="2000" b="1" i="1" dirty="0"/>
              <a:t> </a:t>
            </a:r>
            <a:r>
              <a:rPr lang="cs-CZ" sz="2000" b="1" i="1" dirty="0" smtClean="0"/>
              <a:t>    Piková dáma</a:t>
            </a:r>
            <a:endParaRPr lang="cs-CZ" sz="2000" b="1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Ruský Romantismus</a:t>
            </a:r>
            <a:endParaRPr lang="cs-CZ" sz="5400" b="1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52808"/>
            <a:ext cx="3424014" cy="423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3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Edgar Allan </a:t>
            </a:r>
            <a:r>
              <a:rPr lang="cs-CZ" sz="2800" b="1" dirty="0" smtClean="0"/>
              <a:t>POE</a:t>
            </a:r>
          </a:p>
          <a:p>
            <a:endParaRPr lang="cs-CZ" sz="2800" b="1" dirty="0"/>
          </a:p>
          <a:p>
            <a:r>
              <a:rPr lang="cs-CZ" sz="2000" i="1" dirty="0" smtClean="0"/>
              <a:t>      </a:t>
            </a:r>
            <a:r>
              <a:rPr lang="cs-CZ" sz="2000" b="1" i="1" dirty="0" smtClean="0"/>
              <a:t>Jáma a </a:t>
            </a:r>
            <a:r>
              <a:rPr lang="cs-CZ" sz="2000" b="1" i="1" dirty="0" smtClean="0"/>
              <a:t>kyvadlo </a:t>
            </a:r>
            <a:r>
              <a:rPr lang="cs-CZ" sz="2000" dirty="0" smtClean="0"/>
              <a:t>(ukázka)</a:t>
            </a:r>
            <a:endParaRPr lang="cs-CZ" sz="2000" dirty="0" smtClean="0"/>
          </a:p>
          <a:p>
            <a:r>
              <a:rPr lang="cs-CZ" sz="2000" dirty="0" smtClean="0"/>
              <a:t>      </a:t>
            </a:r>
            <a:endParaRPr lang="cs-CZ" sz="2000" dirty="0"/>
          </a:p>
          <a:p>
            <a:r>
              <a:rPr lang="cs-CZ" sz="2000" b="1" i="1" dirty="0" smtClean="0"/>
              <a:t>      Havran</a:t>
            </a:r>
            <a:endParaRPr lang="cs-CZ" sz="2000" b="1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Americký romantismus</a:t>
            </a:r>
            <a:endParaRPr lang="cs-CZ" sz="5400" b="1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95630"/>
            <a:ext cx="3456384" cy="432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396038" cy="506230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3200" dirty="0"/>
              <a:t>N</a:t>
            </a:r>
            <a:r>
              <a:rPr lang="cs-CZ" sz="3200" dirty="0" smtClean="0"/>
              <a:t>ejen umělecký směr 19. století, ale také nový postoj člověka, nový způsob nazírání člověka na svět, životní pocit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32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3200" dirty="0" smtClean="0"/>
              <a:t>Kolébkou je Anglie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32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3200" dirty="0" smtClean="0"/>
              <a:t>Návaznost na preromantismus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32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3200" dirty="0" smtClean="0"/>
              <a:t>Citovost, prožitek, vášeň a fantazie, typický romantický hrdina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32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32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3200" dirty="0" smtClean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32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Hlavní znaky romantismu</a:t>
            </a:r>
            <a:endParaRPr lang="cs-CZ" sz="5400" b="1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251520" y="1463040"/>
            <a:ext cx="4752528" cy="5134312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Většinou totožný osud s autorem – autobiografie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b="1" dirty="0" smtClean="0"/>
              <a:t>„vyděděnec společnosti“</a:t>
            </a:r>
            <a:r>
              <a:rPr lang="cs-CZ" sz="2800" dirty="0" smtClean="0"/>
              <a:t>, nikdo mu nerozumí, cítí se být osamělý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Touží po lásce, když miluje, tak nešťastně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Jeho život končí většinou tragicky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Vnitřně rozervaný jedinec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Romantický literární hrdina</a:t>
            </a:r>
            <a:endParaRPr lang="cs-CZ" sz="5400" b="1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8884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7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27928" y="1743184"/>
            <a:ext cx="7680960" cy="4724400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Tajemné, hrůzostrašné, temné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Ideální jsou hrady, hřbitovy, tajuplná jezera a lesy, samoty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Romantické prostředí</a:t>
            </a:r>
            <a:endParaRPr lang="cs-CZ" sz="5400" b="1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824536" cy="31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95536" y="1867704"/>
            <a:ext cx="3571502" cy="4680520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Antika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Cit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Přísný řád		</a:t>
            </a:r>
            <a:endParaRPr lang="cs-CZ" sz="28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/>
              <a:t>Svoboda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/>
              <a:t>Rozervaný </a:t>
            </a:r>
            <a:r>
              <a:rPr lang="cs-CZ" sz="2800" dirty="0" smtClean="0"/>
              <a:t>jedinec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Rozum, racionalita</a:t>
            </a:r>
            <a:endParaRPr lang="cs-CZ" sz="2800" dirty="0"/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/>
              <a:t>Vášeň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/>
              <a:t>Prožitek</a:t>
            </a:r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1841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Roztřiď správně pojmy: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romantismus x klasicismus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88024" y="191683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Tajemná prostředí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Ukázněnost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Anglie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Normy, pravidla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Nespoutanost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Nešťastná láska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Fantazie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Francie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3200" dirty="0" smtClean="0"/>
              <a:t>Kázeň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574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572000" y="476672"/>
            <a:ext cx="3672408" cy="4896544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Klasicismus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Přísný řád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Normy, pravidla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Rozum, racionalita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Ukázněnost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Francie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Antika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2800" dirty="0" smtClean="0"/>
              <a:t>Kázeň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2800" dirty="0" smtClean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sz="2800" dirty="0" smtClean="0"/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66800"/>
          </a:xfrm>
        </p:spPr>
        <p:txBody>
          <a:bodyPr/>
          <a:lstStyle/>
          <a:p>
            <a:r>
              <a:rPr lang="cs-CZ" dirty="0" smtClean="0"/>
              <a:t>Správné řešení: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851704"/>
            <a:ext cx="3770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Romantismus</a:t>
            </a:r>
            <a:endParaRPr lang="cs-CZ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Cit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Svoboda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Rozervaný jedinec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Vášeň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Prožitek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Tajemná prostředí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Anglie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Nespoutanost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Nešťastná láska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800" dirty="0" smtClean="0"/>
              <a:t>Fantazie</a:t>
            </a:r>
          </a:p>
        </p:txBody>
      </p:sp>
    </p:spTree>
    <p:extLst>
      <p:ext uri="{BB962C8B-B14F-4D97-AF65-F5344CB8AC3E}">
        <p14:creationId xmlns:p14="http://schemas.microsoft.com/office/powerpoint/2010/main" val="10135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George </a:t>
            </a:r>
            <a:r>
              <a:rPr lang="cs-CZ" sz="2800" dirty="0" err="1" smtClean="0"/>
              <a:t>Gordon</a:t>
            </a:r>
            <a:r>
              <a:rPr lang="cs-CZ" sz="2800" dirty="0" smtClean="0"/>
              <a:t> Byron</a:t>
            </a:r>
          </a:p>
          <a:p>
            <a:r>
              <a:rPr lang="cs-CZ" sz="2800" i="1" dirty="0" smtClean="0"/>
              <a:t>    </a:t>
            </a:r>
          </a:p>
          <a:p>
            <a:r>
              <a:rPr lang="cs-CZ" sz="2800" i="1" dirty="0"/>
              <a:t> </a:t>
            </a:r>
            <a:r>
              <a:rPr lang="cs-CZ" sz="2800" i="1" dirty="0" smtClean="0"/>
              <a:t>   </a:t>
            </a:r>
            <a:r>
              <a:rPr lang="cs-CZ" sz="2000" i="1" dirty="0" err="1" smtClean="0"/>
              <a:t>Childe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Haroldova</a:t>
            </a:r>
            <a:r>
              <a:rPr lang="cs-CZ" sz="2000" i="1" dirty="0" smtClean="0"/>
              <a:t> pouť</a:t>
            </a:r>
            <a:endParaRPr lang="cs-CZ" sz="20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Anglický romantismus</a:t>
            </a:r>
            <a:endParaRPr lang="cs-CZ" sz="5400" b="1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919186" cy="455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20632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300" dirty="0" smtClean="0"/>
              <a:t>Viktor HUGO</a:t>
            </a:r>
          </a:p>
          <a:p>
            <a:r>
              <a:rPr lang="cs-CZ" sz="2000" i="1" dirty="0"/>
              <a:t> </a:t>
            </a:r>
            <a:r>
              <a:rPr lang="cs-CZ" sz="2000" i="1" dirty="0" smtClean="0"/>
              <a:t>    </a:t>
            </a:r>
          </a:p>
          <a:p>
            <a:r>
              <a:rPr lang="cs-CZ" sz="2000" i="1" dirty="0"/>
              <a:t> </a:t>
            </a:r>
            <a:r>
              <a:rPr lang="cs-CZ" sz="2000" i="1" dirty="0" smtClean="0"/>
              <a:t>      </a:t>
            </a:r>
            <a:r>
              <a:rPr lang="cs-CZ" sz="2400" b="1" i="1" dirty="0" smtClean="0"/>
              <a:t>Chrám Matky Boží v Paříži (ukázka)</a:t>
            </a:r>
          </a:p>
          <a:p>
            <a:r>
              <a:rPr lang="cs-CZ" sz="2400" i="1" dirty="0" smtClean="0"/>
              <a:t>       Ubožáci (= Bídníci)</a:t>
            </a:r>
          </a:p>
          <a:p>
            <a:endParaRPr lang="cs-CZ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300" dirty="0" smtClean="0"/>
              <a:t>Alexandre DUMAS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2000" dirty="0" smtClean="0"/>
              <a:t>        </a:t>
            </a:r>
            <a:r>
              <a:rPr lang="cs-CZ" sz="2400" i="1" dirty="0" smtClean="0"/>
              <a:t>Tři mušketýři</a:t>
            </a:r>
          </a:p>
          <a:p>
            <a:r>
              <a:rPr lang="cs-CZ" sz="2400" i="1" dirty="0"/>
              <a:t> </a:t>
            </a:r>
            <a:r>
              <a:rPr lang="cs-CZ" sz="2400" i="1" dirty="0" smtClean="0"/>
              <a:t>      Hrabě Monte </a:t>
            </a:r>
            <a:r>
              <a:rPr lang="cs-CZ" sz="2400" i="1" dirty="0" err="1" smtClean="0"/>
              <a:t>Cristo</a:t>
            </a:r>
            <a:endParaRPr lang="cs-CZ" sz="2400" i="1" dirty="0" smtClean="0"/>
          </a:p>
          <a:p>
            <a:endParaRPr lang="cs-CZ" sz="2400" i="1" dirty="0"/>
          </a:p>
          <a:p>
            <a:endParaRPr lang="cs-CZ" sz="2000" i="1" dirty="0" smtClean="0"/>
          </a:p>
          <a:p>
            <a:r>
              <a:rPr lang="cs-CZ" dirty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Francouzský  romantismus</a:t>
            </a:r>
            <a:endParaRPr lang="cs-CZ" sz="5400" b="1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448272" cy="30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2542605" cy="307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Bratři </a:t>
            </a:r>
            <a:r>
              <a:rPr lang="cs-CZ" sz="2800" b="1" dirty="0" smtClean="0"/>
              <a:t>GRIMMOVÉ</a:t>
            </a:r>
            <a:r>
              <a:rPr lang="cs-CZ" sz="2800" dirty="0" smtClean="0"/>
              <a:t> – </a:t>
            </a:r>
            <a:r>
              <a:rPr lang="cs-CZ" sz="2800" dirty="0" err="1" smtClean="0"/>
              <a:t>Jacob</a:t>
            </a:r>
            <a:r>
              <a:rPr lang="cs-CZ" sz="2800" dirty="0" smtClean="0"/>
              <a:t> a Wilhelm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2000" b="1" i="1" dirty="0"/>
              <a:t> </a:t>
            </a:r>
            <a:r>
              <a:rPr lang="cs-CZ" sz="2000" b="1" i="1" dirty="0" smtClean="0"/>
              <a:t>     </a:t>
            </a:r>
            <a:r>
              <a:rPr lang="cs-CZ" sz="2000" b="1" dirty="0" smtClean="0"/>
              <a:t>Zakladatelé lidové pohádky:</a:t>
            </a:r>
          </a:p>
          <a:p>
            <a:r>
              <a:rPr lang="cs-CZ" sz="2000" i="1" dirty="0"/>
              <a:t> </a:t>
            </a:r>
            <a:r>
              <a:rPr lang="cs-CZ" sz="2000" i="1" dirty="0" smtClean="0"/>
              <a:t>     </a:t>
            </a:r>
            <a:r>
              <a:rPr lang="cs-CZ" sz="2000" i="1" u="sng" dirty="0" smtClean="0"/>
              <a:t>Pohádky pro děti a pro celou rodinu</a:t>
            </a:r>
          </a:p>
          <a:p>
            <a:r>
              <a:rPr lang="cs-CZ" sz="2000" i="1" dirty="0"/>
              <a:t> </a:t>
            </a:r>
            <a:r>
              <a:rPr lang="cs-CZ" sz="2000" i="1" dirty="0" smtClean="0"/>
              <a:t>     </a:t>
            </a:r>
            <a:r>
              <a:rPr lang="cs-CZ" sz="2000" dirty="0" smtClean="0"/>
              <a:t>(Červená Karkulka, Sněhurka, Vlk a sedm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kůzlátek, …)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Německý romantismus</a:t>
            </a:r>
            <a:endParaRPr lang="cs-CZ" sz="5400" b="1" dirty="0">
              <a:solidFill>
                <a:srgbClr val="FF0000"/>
              </a:solidFill>
              <a:latin typeface="AR DECODE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643610" cy="419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7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148</TotalTime>
  <Words>263</Words>
  <Application>Microsoft Office PowerPoint</Application>
  <PresentationFormat>Předvádění na obrazovce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 DECODE</vt:lpstr>
      <vt:lpstr>Arial</vt:lpstr>
      <vt:lpstr>Corbel</vt:lpstr>
      <vt:lpstr>Tahoma</vt:lpstr>
      <vt:lpstr>Tunga</vt:lpstr>
      <vt:lpstr>Wingdings</vt:lpstr>
      <vt:lpstr>Mylar</vt:lpstr>
      <vt:lpstr>Romantismus</vt:lpstr>
      <vt:lpstr>Hlavní znaky romantismu</vt:lpstr>
      <vt:lpstr>Romantický literární hrdina</vt:lpstr>
      <vt:lpstr>Romantické prostředí</vt:lpstr>
      <vt:lpstr>Roztřiď správně pojmy: romantismus x klasicismus</vt:lpstr>
      <vt:lpstr>Správné řešení:</vt:lpstr>
      <vt:lpstr>Anglický romantismus</vt:lpstr>
      <vt:lpstr>Francouzský  romantismus</vt:lpstr>
      <vt:lpstr>Německý romantismus</vt:lpstr>
      <vt:lpstr>Ruský Romantismus</vt:lpstr>
      <vt:lpstr>Americký romantismus</vt:lpstr>
    </vt:vector>
  </TitlesOfParts>
  <Company>Česká pošta s.p.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</dc:title>
  <dc:creator>Radana Mejzlíková</dc:creator>
  <cp:lastModifiedBy>Windows User</cp:lastModifiedBy>
  <cp:revision>13</cp:revision>
  <dcterms:created xsi:type="dcterms:W3CDTF">2020-03-08T19:25:34Z</dcterms:created>
  <dcterms:modified xsi:type="dcterms:W3CDTF">2020-03-12T10:15:25Z</dcterms:modified>
</cp:coreProperties>
</file>